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8" r:id="rId2"/>
    <p:sldId id="259" r:id="rId3"/>
    <p:sldId id="260" r:id="rId4"/>
    <p:sldId id="261" r:id="rId5"/>
    <p:sldId id="262" r:id="rId6"/>
    <p:sldId id="264" r:id="rId7"/>
    <p:sldId id="265" r:id="rId8"/>
    <p:sldId id="263" r:id="rId9"/>
    <p:sldId id="271" r:id="rId10"/>
    <p:sldId id="274" r:id="rId11"/>
    <p:sldId id="272" r:id="rId12"/>
    <p:sldId id="273" r:id="rId13"/>
    <p:sldId id="266" r:id="rId14"/>
    <p:sldId id="267" r:id="rId15"/>
    <p:sldId id="268" r:id="rId16"/>
    <p:sldId id="270" r:id="rId17"/>
    <p:sldId id="269" r:id="rId1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05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200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07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762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7438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5859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725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002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6427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008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96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330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01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C3484-B5C1-4B90-8688-4AF6E770C4F4}" type="datetimeFigureOut">
              <a:rPr lang="it-IT" smtClean="0"/>
              <a:t>23/01/2019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94C72-D37B-4C62-88FE-44D6BCC6093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14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20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3" name="Rettangolo 22"/>
          <p:cNvSpPr/>
          <p:nvPr/>
        </p:nvSpPr>
        <p:spPr>
          <a:xfrm>
            <a:off x="8259295" y="6311797"/>
            <a:ext cx="5229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1" y="-1"/>
            <a:ext cx="9154713" cy="1495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50" t="31236" r="17618" b="18554"/>
          <a:stretch/>
        </p:blipFill>
        <p:spPr>
          <a:xfrm>
            <a:off x="-21427" y="1474339"/>
            <a:ext cx="9186854" cy="46016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5B72355E-712C-4B0E-9ACA-B3CBF663ECF6}"/>
              </a:ext>
            </a:extLst>
          </p:cNvPr>
          <p:cNvSpPr/>
          <p:nvPr/>
        </p:nvSpPr>
        <p:spPr>
          <a:xfrm>
            <a:off x="2291355" y="166858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it-IT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Università degli Studi di Napoli  ‘‘</a:t>
            </a:r>
            <a:r>
              <a:rPr lang="it-IT" sz="21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Federico II’’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25A0422-26AC-4B6A-BDFD-1FBBC0B90457}"/>
              </a:ext>
            </a:extLst>
          </p:cNvPr>
          <p:cNvSpPr/>
          <p:nvPr/>
        </p:nvSpPr>
        <p:spPr>
          <a:xfrm>
            <a:off x="514217" y="4069886"/>
            <a:ext cx="81155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 e sviluppo di un sistema di riconoscimento </a:t>
            </a:r>
            <a:r>
              <a:rPr lang="it-IT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gestures</a:t>
            </a:r>
            <a:r>
              <a:rPr lang="it-IT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tramite l’utilizzo di </a:t>
            </a:r>
            <a:r>
              <a:rPr lang="it-IT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Manus</a:t>
            </a:r>
            <a:r>
              <a:rPr lang="it-IT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VR</a:t>
            </a:r>
          </a:p>
        </p:txBody>
      </p:sp>
      <p:pic>
        <p:nvPicPr>
          <p:cNvPr id="12" name="Immagine 1">
            <a:extLst>
              <a:ext uri="{FF2B5EF4-FFF2-40B4-BE49-F238E27FC236}">
                <a16:creationId xmlns:a16="http://schemas.microsoft.com/office/drawing/2014/main" xmlns="" id="{290D2B4D-135D-4034-875C-E404B1C9E3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44" y="2467124"/>
            <a:ext cx="1049831" cy="1049831"/>
          </a:xfrm>
          <a:prstGeom prst="rect">
            <a:avLst/>
          </a:prstGeom>
        </p:spPr>
      </p:pic>
      <p:sp>
        <p:nvSpPr>
          <p:cNvPr id="13" name="CasellaDiTesto 5">
            <a:extLst>
              <a:ext uri="{FF2B5EF4-FFF2-40B4-BE49-F238E27FC236}">
                <a16:creationId xmlns:a16="http://schemas.microsoft.com/office/drawing/2014/main" xmlns="" id="{EF0F4F24-5E75-4848-808A-08DCB03442AA}"/>
              </a:ext>
            </a:extLst>
          </p:cNvPr>
          <p:cNvSpPr txBox="1"/>
          <p:nvPr/>
        </p:nvSpPr>
        <p:spPr>
          <a:xfrm>
            <a:off x="73618" y="5547642"/>
            <a:ext cx="17594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 Accademico</a:t>
            </a:r>
          </a:p>
          <a:p>
            <a:r>
              <a:rPr lang="it-IT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Ch.mo Walter Balzano</a:t>
            </a:r>
          </a:p>
        </p:txBody>
      </p:sp>
      <p:sp>
        <p:nvSpPr>
          <p:cNvPr id="14" name="CasellaDiTesto 6">
            <a:extLst>
              <a:ext uri="{FF2B5EF4-FFF2-40B4-BE49-F238E27FC236}">
                <a16:creationId xmlns:a16="http://schemas.microsoft.com/office/drawing/2014/main" xmlns="" id="{55192819-3EDA-4D6E-8704-2967F8A143CE}"/>
              </a:ext>
            </a:extLst>
          </p:cNvPr>
          <p:cNvSpPr txBox="1"/>
          <p:nvPr/>
        </p:nvSpPr>
        <p:spPr>
          <a:xfrm>
            <a:off x="6757625" y="5533550"/>
            <a:ext cx="21178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Candidato</a:t>
            </a:r>
          </a:p>
          <a:p>
            <a:pPr algn="r"/>
            <a:r>
              <a:rPr lang="it-IT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Maurizio Minieri N86/1441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BFD5332-D070-4D6A-8644-BE66FABD9B85}"/>
              </a:ext>
            </a:extLst>
          </p:cNvPr>
          <p:cNvSpPr txBox="1"/>
          <p:nvPr/>
        </p:nvSpPr>
        <p:spPr>
          <a:xfrm>
            <a:off x="1833074" y="5533550"/>
            <a:ext cx="21145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 Aziendale</a:t>
            </a:r>
          </a:p>
          <a:p>
            <a:r>
              <a:rPr lang="it-IT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Ch.mo Maurizio De Nino</a:t>
            </a:r>
          </a:p>
          <a:p>
            <a:endParaRPr lang="it-IT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CasellaDiTesto 6">
            <a:extLst>
              <a:ext uri="{FF2B5EF4-FFF2-40B4-BE49-F238E27FC236}">
                <a16:creationId xmlns:a16="http://schemas.microsoft.com/office/drawing/2014/main" xmlns="" id="{B211A7BB-E489-48CD-A1C8-3C5231734200}"/>
              </a:ext>
            </a:extLst>
          </p:cNvPr>
          <p:cNvSpPr txBox="1"/>
          <p:nvPr/>
        </p:nvSpPr>
        <p:spPr>
          <a:xfrm>
            <a:off x="3800712" y="3577670"/>
            <a:ext cx="150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Tesi di laurea</a:t>
            </a:r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09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t="80573" r="24022" b="16350"/>
          <a:stretch/>
        </p:blipFill>
        <p:spPr>
          <a:xfrm rot="10800000">
            <a:off x="-1071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50" t="31236" r="17618" b="18554"/>
          <a:stretch/>
        </p:blipFill>
        <p:spPr>
          <a:xfrm>
            <a:off x="-42854" y="1495430"/>
            <a:ext cx="9186854" cy="4570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5CE98B-3B47-423D-9743-4D0D1EF58FB1}"/>
              </a:ext>
            </a:extLst>
          </p:cNvPr>
          <p:cNvSpPr txBox="1"/>
          <p:nvPr/>
        </p:nvSpPr>
        <p:spPr>
          <a:xfrm>
            <a:off x="350188" y="493796"/>
            <a:ext cx="5352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Iron</a:t>
            </a:r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-Man Scene</a:t>
            </a:r>
          </a:p>
        </p:txBody>
      </p:sp>
      <p:pic>
        <p:nvPicPr>
          <p:cNvPr id="2" name="IronManSceneOffic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2061" y="1648215"/>
            <a:ext cx="7634918" cy="4086157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89883" y="1797034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53216" y="2741040"/>
            <a:ext cx="121977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8215213" y="6311797"/>
            <a:ext cx="6110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7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t="80573" r="24022" b="16350"/>
          <a:stretch/>
        </p:blipFill>
        <p:spPr>
          <a:xfrm rot="10800000">
            <a:off x="-1071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50" t="31236" r="17618" b="18554"/>
          <a:stretch/>
        </p:blipFill>
        <p:spPr>
          <a:xfrm>
            <a:off x="-42854" y="1495430"/>
            <a:ext cx="9186854" cy="4570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5CE98B-3B47-423D-9743-4D0D1EF58FB1}"/>
              </a:ext>
            </a:extLst>
          </p:cNvPr>
          <p:cNvSpPr txBox="1"/>
          <p:nvPr/>
        </p:nvSpPr>
        <p:spPr>
          <a:xfrm>
            <a:off x="396683" y="488052"/>
            <a:ext cx="5352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Scene</a:t>
            </a:r>
          </a:p>
        </p:txBody>
      </p:sp>
      <p:pic>
        <p:nvPicPr>
          <p:cNvPr id="2" name="GameSceneOfficial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4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8724" y="1656322"/>
            <a:ext cx="7623356" cy="4097424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89883" y="1797034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53216" y="2741040"/>
            <a:ext cx="12235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8215213" y="6311797"/>
            <a:ext cx="6110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11/17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117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t="80573" r="24022" b="16350"/>
          <a:stretch/>
        </p:blipFill>
        <p:spPr>
          <a:xfrm rot="10800000">
            <a:off x="-1071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50" t="31236" r="17618" b="18554"/>
          <a:stretch/>
        </p:blipFill>
        <p:spPr>
          <a:xfrm>
            <a:off x="-42854" y="1495430"/>
            <a:ext cx="9186854" cy="4570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5CE98B-3B47-423D-9743-4D0D1EF58FB1}"/>
              </a:ext>
            </a:extLst>
          </p:cNvPr>
          <p:cNvSpPr txBox="1"/>
          <p:nvPr/>
        </p:nvSpPr>
        <p:spPr>
          <a:xfrm>
            <a:off x="392809" y="493796"/>
            <a:ext cx="5352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Scene</a:t>
            </a:r>
          </a:p>
        </p:txBody>
      </p:sp>
      <p:pic>
        <p:nvPicPr>
          <p:cNvPr id="2" name="ToolsSceneOffic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53723" y="1659898"/>
            <a:ext cx="7704216" cy="4101600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89883" y="1797034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53216" y="2741040"/>
            <a:ext cx="121444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8215213" y="6311797"/>
            <a:ext cx="6110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646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0" t="31236" r="17618" b="18554"/>
          <a:stretch/>
        </p:blipFill>
        <p:spPr>
          <a:xfrm>
            <a:off x="-32142" y="1495430"/>
            <a:ext cx="9186854" cy="4570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5CE98B-3B47-423D-9743-4D0D1EF58FB1}"/>
              </a:ext>
            </a:extLst>
          </p:cNvPr>
          <p:cNvSpPr txBox="1"/>
          <p:nvPr/>
        </p:nvSpPr>
        <p:spPr>
          <a:xfrm>
            <a:off x="364775" y="494984"/>
            <a:ext cx="5352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Validazione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xmlns="" id="{C58A5F6A-511B-4BB2-9DD6-1D7B10785F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8415200"/>
              </p:ext>
            </p:extLst>
          </p:nvPr>
        </p:nvGraphicFramePr>
        <p:xfrm>
          <a:off x="1407771" y="2967944"/>
          <a:ext cx="4761823" cy="2057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2117">
                  <a:extLst>
                    <a:ext uri="{9D8B030D-6E8A-4147-A177-3AD203B41FA5}">
                      <a16:colId xmlns:a16="http://schemas.microsoft.com/office/drawing/2014/main" xmlns="" val="4110715418"/>
                    </a:ext>
                  </a:extLst>
                </a:gridCol>
                <a:gridCol w="597483">
                  <a:extLst>
                    <a:ext uri="{9D8B030D-6E8A-4147-A177-3AD203B41FA5}">
                      <a16:colId xmlns:a16="http://schemas.microsoft.com/office/drawing/2014/main" xmlns="" val="3434705883"/>
                    </a:ext>
                  </a:extLst>
                </a:gridCol>
                <a:gridCol w="454936">
                  <a:extLst>
                    <a:ext uri="{9D8B030D-6E8A-4147-A177-3AD203B41FA5}">
                      <a16:colId xmlns:a16="http://schemas.microsoft.com/office/drawing/2014/main" xmlns="" val="1868331956"/>
                    </a:ext>
                  </a:extLst>
                </a:gridCol>
                <a:gridCol w="433967">
                  <a:extLst>
                    <a:ext uri="{9D8B030D-6E8A-4147-A177-3AD203B41FA5}">
                      <a16:colId xmlns:a16="http://schemas.microsoft.com/office/drawing/2014/main" xmlns="" val="3050095630"/>
                    </a:ext>
                  </a:extLst>
                </a:gridCol>
                <a:gridCol w="399050">
                  <a:extLst>
                    <a:ext uri="{9D8B030D-6E8A-4147-A177-3AD203B41FA5}">
                      <a16:colId xmlns:a16="http://schemas.microsoft.com/office/drawing/2014/main" xmlns="" val="3870555090"/>
                    </a:ext>
                  </a:extLst>
                </a:gridCol>
                <a:gridCol w="399050">
                  <a:extLst>
                    <a:ext uri="{9D8B030D-6E8A-4147-A177-3AD203B41FA5}">
                      <a16:colId xmlns:a16="http://schemas.microsoft.com/office/drawing/2014/main" xmlns="" val="913440788"/>
                    </a:ext>
                  </a:extLst>
                </a:gridCol>
                <a:gridCol w="581954">
                  <a:extLst>
                    <a:ext uri="{9D8B030D-6E8A-4147-A177-3AD203B41FA5}">
                      <a16:colId xmlns:a16="http://schemas.microsoft.com/office/drawing/2014/main" xmlns="" val="3779815766"/>
                    </a:ext>
                  </a:extLst>
                </a:gridCol>
                <a:gridCol w="583592">
                  <a:extLst>
                    <a:ext uri="{9D8B030D-6E8A-4147-A177-3AD203B41FA5}">
                      <a16:colId xmlns:a16="http://schemas.microsoft.com/office/drawing/2014/main" xmlns="" val="3848651097"/>
                    </a:ext>
                  </a:extLst>
                </a:gridCol>
                <a:gridCol w="519674">
                  <a:extLst>
                    <a:ext uri="{9D8B030D-6E8A-4147-A177-3AD203B41FA5}">
                      <a16:colId xmlns:a16="http://schemas.microsoft.com/office/drawing/2014/main" xmlns="" val="1448840101"/>
                    </a:ext>
                  </a:extLst>
                </a:gridCol>
              </a:tblGrid>
              <a:tr h="222885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400" dirty="0" err="1">
                          <a:effectLst/>
                        </a:rPr>
                        <a:t>Confusion</a:t>
                      </a:r>
                      <a:r>
                        <a:rPr lang="it-IT" sz="1400" dirty="0">
                          <a:effectLst/>
                        </a:rPr>
                        <a:t> </a:t>
                      </a:r>
                      <a:endParaRPr lang="it-IT" sz="1400" dirty="0" smtClean="0">
                        <a:effectLst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400" dirty="0" smtClean="0">
                          <a:effectLst/>
                        </a:rPr>
                        <a:t>Matrix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 rowSpan="2"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Actual gesture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8491211"/>
                  </a:ext>
                </a:extLst>
              </a:tr>
              <a:tr h="222885">
                <a:tc gridSpan="2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Pinch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 err="1">
                          <a:effectLst/>
                        </a:rPr>
                        <a:t>Peace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Fist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Flat</a:t>
                      </a:r>
                      <a:r>
                        <a:rPr lang="it-IT" sz="10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0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hand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Thumb</a:t>
                      </a:r>
                      <a:r>
                        <a:rPr lang="it-IT" sz="10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up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 err="1">
                          <a:effectLst/>
                        </a:rPr>
                        <a:t>Failure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687159666"/>
                  </a:ext>
                </a:extLst>
              </a:tr>
              <a:tr h="222885">
                <a:tc rowSpan="6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 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 err="1">
                          <a:effectLst/>
                        </a:rPr>
                        <a:t>Predicted</a:t>
                      </a:r>
                      <a:r>
                        <a:rPr lang="it-IT" sz="1000" dirty="0">
                          <a:effectLst/>
                        </a:rPr>
                        <a:t> </a:t>
                      </a:r>
                      <a:r>
                        <a:rPr lang="it-IT" sz="1000" dirty="0" err="1">
                          <a:effectLst/>
                        </a:rPr>
                        <a:t>gestures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900" dirty="0" err="1">
                          <a:effectLst/>
                        </a:rPr>
                        <a:t>Pinch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46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4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0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288128222"/>
                  </a:ext>
                </a:extLst>
              </a:tr>
              <a:tr h="22288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900" dirty="0" err="1">
                          <a:effectLst/>
                        </a:rPr>
                        <a:t>Peace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42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4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4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85261019"/>
                  </a:ext>
                </a:extLst>
              </a:tr>
              <a:tr h="22288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900" dirty="0" smtClean="0">
                          <a:effectLst/>
                        </a:rPr>
                        <a:t>Time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5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45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0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467009719"/>
                  </a:ext>
                </a:extLst>
              </a:tr>
              <a:tr h="22288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900" dirty="0">
                          <a:effectLst/>
                        </a:rPr>
                        <a:t>Fist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3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43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1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892458065"/>
                  </a:ext>
                </a:extLst>
              </a:tr>
              <a:tr h="22288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9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Flat</a:t>
                      </a:r>
                      <a:r>
                        <a:rPr lang="it-IT" sz="9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900" baseline="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hand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39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10</a:t>
                      </a:r>
                      <a:endParaRPr lang="it-IT" sz="1000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860763494"/>
                  </a:ext>
                </a:extLst>
              </a:tr>
              <a:tr h="22288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9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Thumb</a:t>
                      </a:r>
                      <a:r>
                        <a:rPr lang="it-IT" sz="9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up</a:t>
                      </a:r>
                      <a:endParaRPr lang="it-IT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0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>
                          <a:effectLst/>
                        </a:rPr>
                        <a:t>0</a:t>
                      </a:r>
                      <a:endParaRPr lang="it-IT" sz="10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48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2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10876541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FAADD6D2-6758-4EBC-B55E-3FDDF6D5C4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761913"/>
              </p:ext>
            </p:extLst>
          </p:nvPr>
        </p:nvGraphicFramePr>
        <p:xfrm>
          <a:off x="6424186" y="3123961"/>
          <a:ext cx="2215636" cy="191019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19307">
                  <a:extLst>
                    <a:ext uri="{9D8B030D-6E8A-4147-A177-3AD203B41FA5}">
                      <a16:colId xmlns:a16="http://schemas.microsoft.com/office/drawing/2014/main" xmlns="" val="3269490089"/>
                    </a:ext>
                  </a:extLst>
                </a:gridCol>
                <a:gridCol w="1296329">
                  <a:extLst>
                    <a:ext uri="{9D8B030D-6E8A-4147-A177-3AD203B41FA5}">
                      <a16:colId xmlns:a16="http://schemas.microsoft.com/office/drawing/2014/main" xmlns="" val="241312458"/>
                    </a:ext>
                  </a:extLst>
                </a:gridCol>
              </a:tblGrid>
              <a:tr h="30861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400" dirty="0">
                          <a:effectLst/>
                        </a:rPr>
                        <a:t>Gestures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% of Success 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299290579"/>
                  </a:ext>
                </a:extLst>
              </a:tr>
              <a:tr h="2650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Thumb</a:t>
                      </a:r>
                      <a:r>
                        <a:rPr lang="it-IT" sz="10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up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b="1" dirty="0">
                          <a:solidFill>
                            <a:schemeClr val="accent6"/>
                          </a:solidFill>
                          <a:effectLst/>
                        </a:rPr>
                        <a:t>96</a:t>
                      </a:r>
                      <a:r>
                        <a:rPr lang="it-IT" sz="1000" dirty="0">
                          <a:solidFill>
                            <a:schemeClr val="accent6"/>
                          </a:solidFill>
                          <a:effectLst/>
                        </a:rPr>
                        <a:t>%</a:t>
                      </a:r>
                      <a:endParaRPr lang="it-IT" sz="1000" dirty="0">
                        <a:solidFill>
                          <a:schemeClr val="accent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964398327"/>
                  </a:ext>
                </a:extLst>
              </a:tr>
              <a:tr h="2650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 err="1">
                          <a:effectLst/>
                        </a:rPr>
                        <a:t>Pinch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92%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089550369"/>
                  </a:ext>
                </a:extLst>
              </a:tr>
              <a:tr h="2650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90%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622596363"/>
                  </a:ext>
                </a:extLst>
              </a:tr>
              <a:tr h="2650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Fist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>
                          <a:effectLst/>
                        </a:rPr>
                        <a:t>86%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535727876"/>
                  </a:ext>
                </a:extLst>
              </a:tr>
              <a:tr h="2650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 err="1" smtClean="0">
                          <a:effectLst/>
                          <a:latin typeface="+mn-lt"/>
                          <a:ea typeface="+mn-ea"/>
                          <a:cs typeface="+mn-cs"/>
                        </a:rPr>
                        <a:t>Peace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b="0" dirty="0" smtClean="0">
                          <a:solidFill>
                            <a:schemeClr val="tx1"/>
                          </a:solidFill>
                          <a:effectLst/>
                        </a:rPr>
                        <a:t>85%</a:t>
                      </a:r>
                      <a:endParaRPr lang="it-IT" sz="1000" b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008536052"/>
                  </a:ext>
                </a:extLst>
              </a:tr>
              <a:tr h="2650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Flat</a:t>
                      </a:r>
                      <a:r>
                        <a:rPr lang="it-IT" sz="10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it-IT" sz="10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hand</a:t>
                      </a:r>
                      <a:endParaRPr lang="it-IT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000" b="1" dirty="0" smtClean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78%</a:t>
                      </a:r>
                      <a:endParaRPr lang="it-IT" sz="1000" b="1" dirty="0">
                        <a:solidFill>
                          <a:srgbClr val="FF0000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8A0BEC7-1CBC-4611-AAEB-CABD535C0357}"/>
              </a:ext>
            </a:extLst>
          </p:cNvPr>
          <p:cNvSpPr txBox="1"/>
          <p:nvPr/>
        </p:nvSpPr>
        <p:spPr>
          <a:xfrm>
            <a:off x="1398724" y="1728617"/>
            <a:ext cx="35820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validazione è stata calcolata in termini di: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it-IT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it-IT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Numero di 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effettuati per ogni 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it-I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243A55B-DD94-4813-8B70-7A89D8800596}"/>
              </a:ext>
            </a:extLst>
          </p:cNvPr>
          <p:cNvSpPr txBox="1"/>
          <p:nvPr/>
        </p:nvSpPr>
        <p:spPr>
          <a:xfrm>
            <a:off x="5959736" y="1632539"/>
            <a:ext cx="299106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Una 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</a:t>
            </a:r>
            <a:r>
              <a:rPr lang="it-I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considerata corretta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essa è riconosciuta entro e non oltre un secondo.</a:t>
            </a:r>
          </a:p>
          <a:p>
            <a:pPr algn="just"/>
            <a:endParaRPr lang="it-IT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Failure</a:t>
            </a:r>
            <a:r>
              <a:rPr lang="it-I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Colonna delle </a:t>
            </a: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scartate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per:</a:t>
            </a: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Tracciamento della mano persa.</a:t>
            </a: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r>
              <a:rPr lang="it-IT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 </a:t>
            </a:r>
            <a:r>
              <a:rPr lang="it-IT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riconosciuta dopo il tempo limite.</a:t>
            </a:r>
            <a:endParaRPr lang="it-IT" sz="1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0A796F4-0471-4AB7-BB76-CDFFFA753753}"/>
              </a:ext>
            </a:extLst>
          </p:cNvPr>
          <p:cNvSpPr txBox="1"/>
          <p:nvPr/>
        </p:nvSpPr>
        <p:spPr>
          <a:xfrm>
            <a:off x="1768910" y="5339524"/>
            <a:ext cx="27418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Tabella 1.1</a:t>
            </a:r>
            <a:r>
              <a:rPr lang="it-IT" sz="9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 delle </a:t>
            </a:r>
            <a:r>
              <a:rPr lang="it-IT" sz="97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gestures</a:t>
            </a:r>
            <a:r>
              <a:rPr lang="it-IT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975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9AEC276-82B3-45A4-A159-FD8F81FA6DB3}"/>
              </a:ext>
            </a:extLst>
          </p:cNvPr>
          <p:cNvSpPr txBox="1"/>
          <p:nvPr/>
        </p:nvSpPr>
        <p:spPr>
          <a:xfrm>
            <a:off x="6347448" y="5087792"/>
            <a:ext cx="221563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Tabella 1.2</a:t>
            </a:r>
            <a:r>
              <a:rPr lang="it-IT" sz="9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Percentuale di successo di ogni </a:t>
            </a:r>
            <a:r>
              <a:rPr lang="it-IT" sz="97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gesture. </a:t>
            </a:r>
            <a:r>
              <a:rPr lang="it-IT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Calcolo effettuato dai valori della Tab. 1.1.</a:t>
            </a:r>
            <a:endParaRPr lang="it-IT" sz="975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ttangolo 22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Rettangolo 23"/>
          <p:cNvSpPr/>
          <p:nvPr/>
        </p:nvSpPr>
        <p:spPr>
          <a:xfrm>
            <a:off x="89883" y="1797034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25" name="Rettangolo 24"/>
          <p:cNvSpPr/>
          <p:nvPr/>
        </p:nvSpPr>
        <p:spPr>
          <a:xfrm>
            <a:off x="89882" y="3676434"/>
            <a:ext cx="11374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26" name="Rettangolo 25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89882" y="2741036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8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9" name="Rettangolo 28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30" name="Rettangolo 29"/>
          <p:cNvSpPr/>
          <p:nvPr/>
        </p:nvSpPr>
        <p:spPr>
          <a:xfrm>
            <a:off x="8215213" y="6311797"/>
            <a:ext cx="6110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13/17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298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0" t="31236" r="17618" b="18554"/>
          <a:stretch/>
        </p:blipFill>
        <p:spPr>
          <a:xfrm>
            <a:off x="-32142" y="1495430"/>
            <a:ext cx="9186854" cy="4570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5CE98B-3B47-423D-9743-4D0D1EF58FB1}"/>
              </a:ext>
            </a:extLst>
          </p:cNvPr>
          <p:cNvSpPr txBox="1"/>
          <p:nvPr/>
        </p:nvSpPr>
        <p:spPr>
          <a:xfrm>
            <a:off x="329903" y="493797"/>
            <a:ext cx="5352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Validazione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8EF4B43C-6CE1-47ED-90BA-4021E05296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662065"/>
              </p:ext>
            </p:extLst>
          </p:nvPr>
        </p:nvGraphicFramePr>
        <p:xfrm>
          <a:off x="1871834" y="2291196"/>
          <a:ext cx="3686287" cy="22777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9108">
                  <a:extLst>
                    <a:ext uri="{9D8B030D-6E8A-4147-A177-3AD203B41FA5}">
                      <a16:colId xmlns:a16="http://schemas.microsoft.com/office/drawing/2014/main" xmlns="" val="1320817357"/>
                    </a:ext>
                  </a:extLst>
                </a:gridCol>
                <a:gridCol w="1162333">
                  <a:extLst>
                    <a:ext uri="{9D8B030D-6E8A-4147-A177-3AD203B41FA5}">
                      <a16:colId xmlns:a16="http://schemas.microsoft.com/office/drawing/2014/main" xmlns="" val="375993281"/>
                    </a:ext>
                  </a:extLst>
                </a:gridCol>
                <a:gridCol w="1134846">
                  <a:extLst>
                    <a:ext uri="{9D8B030D-6E8A-4147-A177-3AD203B41FA5}">
                      <a16:colId xmlns:a16="http://schemas.microsoft.com/office/drawing/2014/main" xmlns="" val="3788361412"/>
                    </a:ext>
                  </a:extLst>
                </a:gridCol>
              </a:tblGrid>
              <a:tr h="82809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b="1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Grab</a:t>
                      </a: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Success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Failure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1649670792"/>
                  </a:ext>
                </a:extLst>
              </a:tr>
              <a:tr h="7248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Game Objects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44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781610487"/>
                  </a:ext>
                </a:extLst>
              </a:tr>
              <a:tr h="72481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42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34536791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xmlns="" id="{7C4CAE25-73BA-48CC-9D83-00B7955D4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317130"/>
              </p:ext>
            </p:extLst>
          </p:nvPr>
        </p:nvGraphicFramePr>
        <p:xfrm>
          <a:off x="6121104" y="2289474"/>
          <a:ext cx="2337489" cy="22794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5441">
                  <a:extLst>
                    <a:ext uri="{9D8B030D-6E8A-4147-A177-3AD203B41FA5}">
                      <a16:colId xmlns:a16="http://schemas.microsoft.com/office/drawing/2014/main" xmlns="" val="2619439139"/>
                    </a:ext>
                  </a:extLst>
                </a:gridCol>
                <a:gridCol w="1442048">
                  <a:extLst>
                    <a:ext uri="{9D8B030D-6E8A-4147-A177-3AD203B41FA5}">
                      <a16:colId xmlns:a16="http://schemas.microsoft.com/office/drawing/2014/main" xmlns="" val="3482724523"/>
                    </a:ext>
                  </a:extLst>
                </a:gridCol>
              </a:tblGrid>
              <a:tr h="79572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Grab</a:t>
                      </a: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% of Success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951502905"/>
                  </a:ext>
                </a:extLst>
              </a:tr>
              <a:tr h="7418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Game</a:t>
                      </a:r>
                      <a:r>
                        <a:rPr lang="it-IT" sz="1200" baseline="0" dirty="0" smtClean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Objects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b="1" dirty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88%</a:t>
                      </a:r>
                      <a:endParaRPr lang="it-IT" sz="1200" b="1" dirty="0">
                        <a:solidFill>
                          <a:schemeClr val="accent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3791749489"/>
                  </a:ext>
                </a:extLst>
              </a:tr>
              <a:tr h="7418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</a:t>
                      </a:r>
                      <a:endParaRPr lang="it-IT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50"/>
                        </a:spcAft>
                      </a:pPr>
                      <a:r>
                        <a:rPr lang="it-IT" sz="1200" b="1" dirty="0" smtClean="0">
                          <a:solidFill>
                            <a:schemeClr val="accent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80%</a:t>
                      </a:r>
                      <a:endParaRPr lang="it-IT" sz="1200" b="1" dirty="0">
                        <a:solidFill>
                          <a:schemeClr val="accent6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xmlns="" val="2230608323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27B9607-FE89-4698-BBBA-FEF85C893E40}"/>
              </a:ext>
            </a:extLst>
          </p:cNvPr>
          <p:cNvSpPr txBox="1"/>
          <p:nvPr/>
        </p:nvSpPr>
        <p:spPr>
          <a:xfrm>
            <a:off x="1871833" y="4732436"/>
            <a:ext cx="3686287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Tabella</a:t>
            </a:r>
            <a:r>
              <a:rPr lang="it-IT" sz="9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2.1</a:t>
            </a:r>
            <a:r>
              <a:rPr lang="it-IT" sz="9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Tabella dei successi e dei fallimienti della </a:t>
            </a:r>
            <a:r>
              <a:rPr lang="it-IT" sz="97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</a:t>
            </a:r>
            <a:r>
              <a:rPr lang="it-IT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97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Grab </a:t>
            </a:r>
            <a:r>
              <a:rPr lang="it-IT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 Game Objects e </a:t>
            </a:r>
            <a:r>
              <a:rPr lang="it-IT" sz="97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it-IT" sz="9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975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B279A62-3D8F-4353-9694-F7A4C1EDF224}"/>
              </a:ext>
            </a:extLst>
          </p:cNvPr>
          <p:cNvSpPr txBox="1"/>
          <p:nvPr/>
        </p:nvSpPr>
        <p:spPr>
          <a:xfrm>
            <a:off x="6027868" y="4732435"/>
            <a:ext cx="304441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Tabella</a:t>
            </a:r>
            <a:r>
              <a:rPr lang="it-IT" sz="9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</a:t>
            </a:r>
            <a:r>
              <a:rPr lang="it-IT" sz="9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Tabella delle percentuali di successo della </a:t>
            </a:r>
            <a:r>
              <a:rPr lang="it-IT" sz="97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gesture</a:t>
            </a:r>
            <a:r>
              <a:rPr lang="it-IT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97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Grab </a:t>
            </a:r>
            <a:r>
              <a:rPr lang="it-IT" sz="9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 Game Objects e </a:t>
            </a:r>
            <a:r>
              <a:rPr lang="it-IT" sz="975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r>
              <a:rPr lang="it-IT" sz="97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975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ttangolo 17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9883" y="1797034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20" name="Rettangolo 19"/>
          <p:cNvSpPr/>
          <p:nvPr/>
        </p:nvSpPr>
        <p:spPr>
          <a:xfrm>
            <a:off x="89882" y="3676434"/>
            <a:ext cx="11374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89882" y="2741036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24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5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6" name="Rettangolo 25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27" name="Rettangolo 26"/>
          <p:cNvSpPr/>
          <p:nvPr/>
        </p:nvSpPr>
        <p:spPr>
          <a:xfrm>
            <a:off x="8215213" y="6311797"/>
            <a:ext cx="6110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14/17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15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0" t="31236" r="17618" b="18554"/>
          <a:stretch/>
        </p:blipFill>
        <p:spPr>
          <a:xfrm>
            <a:off x="10718" y="1495425"/>
            <a:ext cx="9143999" cy="45780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D1435A2-7F4E-4C04-9D2F-89C123DA53F0}"/>
              </a:ext>
            </a:extLst>
          </p:cNvPr>
          <p:cNvSpPr/>
          <p:nvPr/>
        </p:nvSpPr>
        <p:spPr>
          <a:xfrm>
            <a:off x="1439869" y="2319797"/>
            <a:ext cx="3352524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Principali </a:t>
            </a: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vantaggi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un Sistema 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HGR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it-IT" sz="1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Manus</a:t>
            </a:r>
            <a:r>
              <a:rPr lang="it-IT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VR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ambiente 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</a:p>
          <a:p>
            <a:pPr algn="just"/>
            <a:endParaRPr lang="it-IT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Wingdings" panose="05000000000000000000" pitchFamily="2" charset="2"/>
              <a:buChar char="Ø"/>
            </a:pP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Interazione più naturale.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/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Maggiore 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‘‘</a:t>
            </a:r>
            <a:r>
              <a:rPr lang="it-IT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degree of immersion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’’. </a:t>
            </a:r>
            <a:b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Wingdings" panose="05000000000000000000" pitchFamily="2" charset="2"/>
              <a:buChar char="Ø"/>
            </a:pPr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E1292DD-2D2A-45E9-8B28-61416EF444DF}"/>
              </a:ext>
            </a:extLst>
          </p:cNvPr>
          <p:cNvSpPr/>
          <p:nvPr/>
        </p:nvSpPr>
        <p:spPr>
          <a:xfrm>
            <a:off x="5006140" y="2319793"/>
            <a:ext cx="3934833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Principali </a:t>
            </a: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svantaggi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 un Sistema 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HGR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it-IT" sz="1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Manus</a:t>
            </a:r>
            <a:r>
              <a:rPr lang="it-IT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VR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ambiente 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</a:t>
            </a:r>
          </a:p>
          <a:p>
            <a:pPr algn="just"/>
            <a:endParaRPr lang="it-IT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5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Ø"/>
            </a:pP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Necessità </a:t>
            </a:r>
            <a:r>
              <a:rPr lang="it-IT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 </a:t>
            </a:r>
            <a:r>
              <a:rPr lang="it-IT" sz="15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trackers</a:t>
            </a:r>
            <a:r>
              <a:rPr lang="it-IT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Wingdings" panose="05000000000000000000" pitchFamily="2" charset="2"/>
              <a:buChar char="Ø"/>
            </a:pPr>
            <a:r>
              <a:rPr lang="it-IT" sz="15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Scomodità</a:t>
            </a:r>
            <a:r>
              <a:rPr lang="it-IT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nel tempo prolungato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Indossare i guanti per qualche ora insieme ai </a:t>
            </a:r>
            <a:r>
              <a:rPr lang="it-IT" sz="1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trackers</a:t>
            </a:r>
            <a:r>
              <a:rPr lang="it-IT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è scomodo e porta il giocatore a forzare l’interruzione dell’esperienza di gioco.</a:t>
            </a:r>
          </a:p>
          <a:p>
            <a:pPr marL="257175" indent="-257175" algn="just">
              <a:buFont typeface="Wingdings" panose="05000000000000000000" pitchFamily="2" charset="2"/>
              <a:buChar char="Ø"/>
            </a:pPr>
            <a:endParaRPr lang="it-IT" sz="1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Wingdings" panose="05000000000000000000" pitchFamily="2" charset="2"/>
              <a:buChar char="Ø"/>
            </a:pPr>
            <a:endParaRPr lang="it-IT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Wingdings" panose="05000000000000000000" pitchFamily="2" charset="2"/>
              <a:buChar char="Ø"/>
            </a:pPr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57175" indent="-257175" algn="just">
              <a:buFont typeface="Wingdings" panose="05000000000000000000" pitchFamily="2" charset="2"/>
              <a:buChar char="Ø"/>
            </a:pPr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655FD4D-FC1D-4E41-B143-3439367109B1}"/>
              </a:ext>
            </a:extLst>
          </p:cNvPr>
          <p:cNvSpPr txBox="1"/>
          <p:nvPr/>
        </p:nvSpPr>
        <p:spPr>
          <a:xfrm>
            <a:off x="318276" y="487235"/>
            <a:ext cx="7681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Considerazioni del Sistema </a:t>
            </a:r>
            <a:r>
              <a:rPr lang="it-IT" sz="2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HGR </a:t>
            </a:r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 </a:t>
            </a:r>
            <a:r>
              <a:rPr lang="it-IT" sz="2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Manus</a:t>
            </a:r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VR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89883" y="1797034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8339" y="4617550"/>
            <a:ext cx="130884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89882" y="2741036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3" name="Rettangolo 22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8215213" y="6311797"/>
            <a:ext cx="6110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15/17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194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0" t="31236" r="17618" b="18554"/>
          <a:stretch/>
        </p:blipFill>
        <p:spPr>
          <a:xfrm>
            <a:off x="-32142" y="1495430"/>
            <a:ext cx="9186854" cy="45702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C7AE6BC-766B-4895-9453-BF23E370956E}"/>
              </a:ext>
            </a:extLst>
          </p:cNvPr>
          <p:cNvSpPr txBox="1"/>
          <p:nvPr/>
        </p:nvSpPr>
        <p:spPr>
          <a:xfrm>
            <a:off x="341528" y="464775"/>
            <a:ext cx="5352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Conclusioni e sviluppi futuri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82B8E399-7F0C-436F-98EF-6B37E6EFD9BA}"/>
              </a:ext>
            </a:extLst>
          </p:cNvPr>
          <p:cNvSpPr txBox="1"/>
          <p:nvPr/>
        </p:nvSpPr>
        <p:spPr>
          <a:xfrm>
            <a:off x="2513707" y="3391032"/>
            <a:ext cx="526766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</a:t>
            </a:r>
          </a:p>
          <a:p>
            <a:pPr algn="just"/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possibili ambiti di un tale Sistema potrebbero essere:</a:t>
            </a: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Videoludico</a:t>
            </a: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Medico</a:t>
            </a: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Robotico</a:t>
            </a: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Automobilistico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64A621C-B33D-410A-9749-BDFE05678361}"/>
              </a:ext>
            </a:extLst>
          </p:cNvPr>
          <p:cNvSpPr txBox="1"/>
          <p:nvPr/>
        </p:nvSpPr>
        <p:spPr>
          <a:xfrm>
            <a:off x="2502949" y="1936087"/>
            <a:ext cx="52784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Conclusioni</a:t>
            </a:r>
          </a:p>
          <a:p>
            <a:pPr algn="just"/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buoni risultati </a:t>
            </a:r>
            <a:r>
              <a:rPr lang="it-IT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ottenuti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dai 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r>
              <a:rPr lang="it-IT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effettuati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dimostrano </a:t>
            </a:r>
            <a:r>
              <a:rPr lang="it-IT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 grandi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potenzialità del Sistema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HGR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sviluppato.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/>
          <p:cNvSpPr/>
          <p:nvPr/>
        </p:nvSpPr>
        <p:spPr>
          <a:xfrm>
            <a:off x="89883" y="1797034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89882" y="3685038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4169" y="4629040"/>
            <a:ext cx="1308846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89882" y="2741036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20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2" name="Rettangolo 21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8215213" y="6311797"/>
            <a:ext cx="6110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16/17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169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0" t="31236" r="17618" b="18554"/>
          <a:stretch/>
        </p:blipFill>
        <p:spPr>
          <a:xfrm>
            <a:off x="-32142" y="1495430"/>
            <a:ext cx="9186854" cy="45702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F0D2660-7427-4B1C-9645-E79703ED5705}"/>
              </a:ext>
            </a:extLst>
          </p:cNvPr>
          <p:cNvSpPr txBox="1"/>
          <p:nvPr/>
        </p:nvSpPr>
        <p:spPr>
          <a:xfrm>
            <a:off x="419019" y="493797"/>
            <a:ext cx="5352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548E042-7B0B-465A-A684-94E520026AE5}"/>
              </a:ext>
            </a:extLst>
          </p:cNvPr>
          <p:cNvSpPr txBox="1"/>
          <p:nvPr/>
        </p:nvSpPr>
        <p:spPr>
          <a:xfrm>
            <a:off x="2473795" y="3497909"/>
            <a:ext cx="5352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Grazie a tutti per l’attenzione!</a:t>
            </a:r>
          </a:p>
        </p:txBody>
      </p:sp>
      <p:sp>
        <p:nvSpPr>
          <p:cNvPr id="2" name="Rettangolo 1"/>
          <p:cNvSpPr/>
          <p:nvPr/>
        </p:nvSpPr>
        <p:spPr>
          <a:xfrm>
            <a:off x="1263309" y="5711433"/>
            <a:ext cx="1847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it-IT" sz="135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7128395" y="5642183"/>
            <a:ext cx="1905010" cy="438582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it-IT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ush Script MT" panose="03060802040406070304" pitchFamily="66" charset="0"/>
                <a:ea typeface="Adobe Gothic Std B" panose="020B0800000000000000" pitchFamily="34" charset="-128"/>
              </a:rPr>
              <a:t>Maurizio Minieri</a:t>
            </a:r>
          </a:p>
        </p:txBody>
      </p:sp>
      <p:pic>
        <p:nvPicPr>
          <p:cNvPr id="13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8215213" y="6311797"/>
            <a:ext cx="6110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17/17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117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33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34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35" name="Rettangolo 34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36" name="Rettangolo 35"/>
          <p:cNvSpPr/>
          <p:nvPr/>
        </p:nvSpPr>
        <p:spPr>
          <a:xfrm>
            <a:off x="8259295" y="6311797"/>
            <a:ext cx="5229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2" y="0"/>
            <a:ext cx="9154713" cy="1495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50" t="31236" r="17618" b="18554"/>
          <a:stretch/>
        </p:blipFill>
        <p:spPr>
          <a:xfrm>
            <a:off x="-32142" y="1495430"/>
            <a:ext cx="9186854" cy="45702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FAAD78A-651B-4B44-BA51-B2F62FA83872}"/>
              </a:ext>
            </a:extLst>
          </p:cNvPr>
          <p:cNvSpPr txBox="1"/>
          <p:nvPr/>
        </p:nvSpPr>
        <p:spPr>
          <a:xfrm>
            <a:off x="1391322" y="2281782"/>
            <a:ext cx="6782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Definizione: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Induzione di un comportamento mirato in un organismo usando stimolazioni sensoriali artificiali, mentre l’organismo ha poca o nessuna consapevolezza dell’interferenza.</a:t>
            </a:r>
          </a:p>
          <a:p>
            <a:pPr algn="just"/>
            <a:endParaRPr lang="it-IT" sz="1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667BE6D7-7A41-44A9-8235-40EB6A6234D3}"/>
              </a:ext>
            </a:extLst>
          </p:cNvPr>
          <p:cNvSpPr txBox="1"/>
          <p:nvPr/>
        </p:nvSpPr>
        <p:spPr>
          <a:xfrm>
            <a:off x="1391325" y="3089699"/>
            <a:ext cx="5579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Manus</a:t>
            </a:r>
            <a:r>
              <a:rPr lang="it-I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VR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BC2BA87E-05CC-47F4-8099-FB9A2F16593F}"/>
              </a:ext>
            </a:extLst>
          </p:cNvPr>
          <p:cNvSpPr txBox="1"/>
          <p:nvPr/>
        </p:nvSpPr>
        <p:spPr>
          <a:xfrm>
            <a:off x="1349328" y="1797038"/>
            <a:ext cx="4432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</a:t>
            </a:r>
            <a:endParaRPr lang="it-IT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E8C50255-C6DA-4965-92DE-884A4184639A}"/>
              </a:ext>
            </a:extLst>
          </p:cNvPr>
          <p:cNvSpPr txBox="1"/>
          <p:nvPr/>
        </p:nvSpPr>
        <p:spPr>
          <a:xfrm>
            <a:off x="1391324" y="3477261"/>
            <a:ext cx="67824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Definizione: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Sono dei guanti tecnologici in grado di tracciare i movimenti delle mani e delle dita con estrema precisione.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A21C46B-162D-4243-8CD0-EB77963D11C9}"/>
              </a:ext>
            </a:extLst>
          </p:cNvPr>
          <p:cNvSpPr txBox="1"/>
          <p:nvPr/>
        </p:nvSpPr>
        <p:spPr>
          <a:xfrm>
            <a:off x="342439" y="496212"/>
            <a:ext cx="25881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Panoramica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433" y="4257298"/>
            <a:ext cx="2562239" cy="1672302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/>
          <p:cNvSpPr/>
          <p:nvPr/>
        </p:nvSpPr>
        <p:spPr>
          <a:xfrm>
            <a:off x="89883" y="1797038"/>
            <a:ext cx="11374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23" name="Rettangolo 22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25" name="Rettangolo 24"/>
          <p:cNvSpPr/>
          <p:nvPr/>
        </p:nvSpPr>
        <p:spPr>
          <a:xfrm>
            <a:off x="89882" y="2741036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</p:spTree>
    <p:extLst>
      <p:ext uri="{BB962C8B-B14F-4D97-AF65-F5344CB8AC3E}">
        <p14:creationId xmlns:p14="http://schemas.microsoft.com/office/powerpoint/2010/main" val="57215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0" t="31236" r="17618" b="18554"/>
          <a:stretch/>
        </p:blipFill>
        <p:spPr>
          <a:xfrm>
            <a:off x="-32142" y="1495430"/>
            <a:ext cx="9186854" cy="45721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80EA07E9-C003-4387-BB2D-173557A6007A}"/>
              </a:ext>
            </a:extLst>
          </p:cNvPr>
          <p:cNvSpPr txBox="1"/>
          <p:nvPr/>
        </p:nvSpPr>
        <p:spPr>
          <a:xfrm>
            <a:off x="319192" y="488577"/>
            <a:ext cx="61587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alla </a:t>
            </a:r>
            <a:r>
              <a:rPr lang="it-IT" sz="2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</a:t>
            </a:r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2AFC1E6-3279-4E07-BA41-B7FE770091DB}"/>
              </a:ext>
            </a:extLst>
          </p:cNvPr>
          <p:cNvSpPr txBox="1"/>
          <p:nvPr/>
        </p:nvSpPr>
        <p:spPr>
          <a:xfrm>
            <a:off x="1385867" y="1721638"/>
            <a:ext cx="3691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it-IT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tracciamento dei movimenti e rotazioni della testa dell’utente viene calcolato da:</a:t>
            </a: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r>
              <a:rPr lang="it-IT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Head-Mounted Display </a:t>
            </a:r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(HMD)</a:t>
            </a:r>
            <a:endParaRPr lang="it-IT" sz="1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D691882-9D8D-4C75-A250-79C6D6BA6597}"/>
              </a:ext>
            </a:extLst>
          </p:cNvPr>
          <p:cNvSpPr txBox="1"/>
          <p:nvPr/>
        </p:nvSpPr>
        <p:spPr>
          <a:xfrm>
            <a:off x="1385867" y="4617550"/>
            <a:ext cx="36912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Eventuali altri tracciamenti di parti del corpo dell’utente possono essere calcolati da:</a:t>
            </a: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r>
              <a:rPr lang="it-IT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Trackers</a:t>
            </a:r>
          </a:p>
        </p:txBody>
      </p:sp>
      <p:pic>
        <p:nvPicPr>
          <p:cNvPr id="25" name="Immagine 5">
            <a:extLst>
              <a:ext uri="{FF2B5EF4-FFF2-40B4-BE49-F238E27FC236}">
                <a16:creationId xmlns:a16="http://schemas.microsoft.com/office/drawing/2014/main" xmlns="" id="{B1526FB9-407A-4F42-81AB-7A4AAC370E55}"/>
              </a:ext>
            </a:extLst>
          </p:cNvPr>
          <p:cNvPicPr/>
          <p:nvPr/>
        </p:nvPicPr>
        <p:blipFill rotWithShape="1">
          <a:blip r:embed="rId5"/>
          <a:srcRect l="2724" t="37123" r="70166" b="10904"/>
          <a:stretch/>
        </p:blipFill>
        <p:spPr bwMode="auto">
          <a:xfrm>
            <a:off x="5260023" y="2408443"/>
            <a:ext cx="3572542" cy="28524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ttangolo 1"/>
          <p:cNvSpPr/>
          <p:nvPr/>
        </p:nvSpPr>
        <p:spPr>
          <a:xfrm>
            <a:off x="1385867" y="3340157"/>
            <a:ext cx="348888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tracciamento dei movimenti e rotazioni della mani dell’utente viene calcolato da:</a:t>
            </a:r>
          </a:p>
          <a:p>
            <a:pPr marL="600075" lvl="1" indent="-257175" algn="just">
              <a:buFont typeface="Arial" panose="020B0604020202020204" pitchFamily="34" charset="0"/>
              <a:buChar char="•"/>
            </a:pPr>
            <a:r>
              <a:rPr lang="it-IT" sz="15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endParaRPr lang="it-IT" sz="1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ttangolo 2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6" name="Rettangolo 5"/>
          <p:cNvSpPr/>
          <p:nvPr/>
        </p:nvSpPr>
        <p:spPr>
          <a:xfrm>
            <a:off x="8259295" y="6311797"/>
            <a:ext cx="5229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3/17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8339" y="1495424"/>
            <a:ext cx="1300508" cy="45858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/>
          <p:cNvSpPr/>
          <p:nvPr/>
        </p:nvSpPr>
        <p:spPr>
          <a:xfrm>
            <a:off x="89883" y="1797038"/>
            <a:ext cx="11374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89882" y="2741036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</p:spTree>
    <p:extLst>
      <p:ext uri="{BB962C8B-B14F-4D97-AF65-F5344CB8AC3E}">
        <p14:creationId xmlns:p14="http://schemas.microsoft.com/office/powerpoint/2010/main" val="95876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0" t="31236" r="17618" b="18554"/>
          <a:stretch/>
        </p:blipFill>
        <p:spPr>
          <a:xfrm>
            <a:off x="-32142" y="1495430"/>
            <a:ext cx="9186854" cy="45702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C14AA84-2E74-4715-BE9A-1C0BFA34CEF2}"/>
              </a:ext>
            </a:extLst>
          </p:cNvPr>
          <p:cNvSpPr txBox="1"/>
          <p:nvPr/>
        </p:nvSpPr>
        <p:spPr>
          <a:xfrm>
            <a:off x="1423599" y="1671195"/>
            <a:ext cx="652274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Principali problematiche di interazione in un ambiente 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VR.</a:t>
            </a:r>
          </a:p>
          <a:p>
            <a:pPr algn="just"/>
            <a:endParaRPr lang="it-IT" sz="15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5763" indent="-385763" algn="just">
              <a:buFont typeface="+mj-lt"/>
              <a:buAutoNum type="romanUcPeriod"/>
            </a:pP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Uso obbligatorio di 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controllers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 l’interazione con 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User Interface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385763" indent="-385763" algn="just">
              <a:buFont typeface="+mj-lt"/>
              <a:buAutoNum type="romanUcPeriod"/>
            </a:pP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L’utilizzo dei soli 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trackers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non basta per permettere un’interazione con i gesti della mano.</a:t>
            </a:r>
          </a:p>
          <a:p>
            <a:pPr marL="214313" indent="-214313" algn="just">
              <a:buFont typeface="Wingdings" panose="05000000000000000000" pitchFamily="2" charset="2"/>
              <a:buChar char="Ø"/>
            </a:pPr>
            <a:endParaRPr lang="it-IT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A42319D-9BF6-4D06-991F-188088E451CE}"/>
              </a:ext>
            </a:extLst>
          </p:cNvPr>
          <p:cNvSpPr/>
          <p:nvPr/>
        </p:nvSpPr>
        <p:spPr>
          <a:xfrm>
            <a:off x="1349328" y="3312345"/>
            <a:ext cx="6540580" cy="2157276"/>
          </a:xfrm>
          <a:prstGeom prst="rect">
            <a:avLst/>
          </a:prstGeom>
          <a:solidFill>
            <a:schemeClr val="accent1">
              <a:lumMod val="60000"/>
              <a:lumOff val="40000"/>
              <a:alpha val="0"/>
            </a:schemeClr>
          </a:solidFill>
          <a:ln w="50800">
            <a:solidFill>
              <a:schemeClr val="accent1">
                <a:lumMod val="50000"/>
                <a:alpha val="28000"/>
              </a:schemeClr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pic>
        <p:nvPicPr>
          <p:cNvPr id="15" name="Immagine 1">
            <a:extLst>
              <a:ext uri="{FF2B5EF4-FFF2-40B4-BE49-F238E27FC236}">
                <a16:creationId xmlns:a16="http://schemas.microsoft.com/office/drawing/2014/main" xmlns="" id="{C7AA9304-3F02-4B70-9443-4423EBD70EFA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r="3664"/>
          <a:stretch/>
        </p:blipFill>
        <p:spPr bwMode="auto">
          <a:xfrm>
            <a:off x="1462823" y="3407775"/>
            <a:ext cx="1362405" cy="1682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FC5CA37-57E3-438A-9BB4-FE5C42A5C1C5}"/>
              </a:ext>
            </a:extLst>
          </p:cNvPr>
          <p:cNvSpPr txBox="1"/>
          <p:nvPr/>
        </p:nvSpPr>
        <p:spPr>
          <a:xfrm>
            <a:off x="1983794" y="5131507"/>
            <a:ext cx="19098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B0D049B0-FCE0-49BA-A928-CA9DF150B73D}"/>
              </a:ext>
            </a:extLst>
          </p:cNvPr>
          <p:cNvSpPr txBox="1"/>
          <p:nvPr/>
        </p:nvSpPr>
        <p:spPr>
          <a:xfrm>
            <a:off x="5337772" y="5157288"/>
            <a:ext cx="19417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endParaRPr lang="it-IT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1867D965-B66F-4366-8C5F-A312F39B1F44}"/>
              </a:ext>
            </a:extLst>
          </p:cNvPr>
          <p:cNvSpPr txBox="1"/>
          <p:nvPr/>
        </p:nvSpPr>
        <p:spPr>
          <a:xfrm>
            <a:off x="332554" y="504338"/>
            <a:ext cx="25881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7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Problematiche</a:t>
            </a:r>
            <a:endParaRPr lang="it-IT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14" y="3407775"/>
            <a:ext cx="1243942" cy="165858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58" y="3432989"/>
            <a:ext cx="1387182" cy="165544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66" y="3464847"/>
            <a:ext cx="1379824" cy="1654089"/>
          </a:xfrm>
          <a:prstGeom prst="rect">
            <a:avLst/>
          </a:prstGeom>
        </p:spPr>
      </p:pic>
      <p:sp>
        <p:nvSpPr>
          <p:cNvPr id="18" name="Rettangolo 17"/>
          <p:cNvSpPr/>
          <p:nvPr/>
        </p:nvSpPr>
        <p:spPr>
          <a:xfrm>
            <a:off x="8339" y="1495425"/>
            <a:ext cx="1300508" cy="457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89883" y="1797038"/>
            <a:ext cx="11374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20" name="Rettangolo 19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21" name="Rettangolo 20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89882" y="2741036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29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30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31" name="Rettangolo 30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32" name="Rettangolo 31"/>
          <p:cNvSpPr/>
          <p:nvPr/>
        </p:nvSpPr>
        <p:spPr>
          <a:xfrm>
            <a:off x="8259295" y="6311797"/>
            <a:ext cx="5229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629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0" t="31236" r="17618" b="18554"/>
          <a:stretch/>
        </p:blipFill>
        <p:spPr>
          <a:xfrm>
            <a:off x="-10712" y="1495425"/>
            <a:ext cx="9154713" cy="45702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B6DA45-6C50-4688-B731-19B5F0B2E963}"/>
              </a:ext>
            </a:extLst>
          </p:cNvPr>
          <p:cNvSpPr txBox="1"/>
          <p:nvPr/>
        </p:nvSpPr>
        <p:spPr>
          <a:xfrm>
            <a:off x="349277" y="493795"/>
            <a:ext cx="25881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Scopo della Tesi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3AAE658-52EA-44F7-A74C-C2F3807FC4B1}"/>
              </a:ext>
            </a:extLst>
          </p:cNvPr>
          <p:cNvSpPr txBox="1"/>
          <p:nvPr/>
        </p:nvSpPr>
        <p:spPr>
          <a:xfrm>
            <a:off x="1398725" y="2095813"/>
            <a:ext cx="73408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Scopo</a:t>
            </a:r>
          </a:p>
          <a:p>
            <a:pPr algn="just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Progettazione, implementazione e validazione di un </a:t>
            </a:r>
            <a:r>
              <a:rPr lang="it-IT" sz="15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Hand-gestures Recognition System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 applicazioni in ambito </a:t>
            </a:r>
            <a:r>
              <a:rPr lang="it-IT" sz="15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Virtual Reality</a:t>
            </a:r>
            <a:r>
              <a:rPr lang="it-IT" sz="15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 utilizzo dei guanti </a:t>
            </a:r>
            <a:r>
              <a:rPr lang="it-IT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Manus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8FF4B41-CA6B-4B6A-9D12-1D0C3CBCE7A4}"/>
              </a:ext>
            </a:extLst>
          </p:cNvPr>
          <p:cNvSpPr txBox="1"/>
          <p:nvPr/>
        </p:nvSpPr>
        <p:spPr>
          <a:xfrm>
            <a:off x="1398724" y="3803142"/>
            <a:ext cx="748736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Definizione: </a:t>
            </a:r>
            <a:r>
              <a:rPr lang="it-IT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Dall’inglese, </a:t>
            </a:r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riconoscimento dei gesti della mano. </a:t>
            </a:r>
          </a:p>
          <a:p>
            <a:pPr algn="just"/>
            <a:r>
              <a:rPr lang="it-IT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Ambito dell'informatica che ha l'obiettivo di interpretare i gesti umani attraverso algoritmi di riconoscimento.</a:t>
            </a:r>
          </a:p>
          <a:p>
            <a:pPr algn="just"/>
            <a:endParaRPr lang="it-IT" sz="1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sz="15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1398726" y="3413035"/>
            <a:ext cx="4087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Hand-Gestures</a:t>
            </a:r>
            <a:r>
              <a:rPr lang="it-IT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it-IT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System </a:t>
            </a:r>
            <a:endParaRPr lang="it-IT" b="1" dirty="0"/>
          </a:p>
        </p:txBody>
      </p:sp>
      <p:sp>
        <p:nvSpPr>
          <p:cNvPr id="13" name="Rettangolo 12"/>
          <p:cNvSpPr/>
          <p:nvPr/>
        </p:nvSpPr>
        <p:spPr>
          <a:xfrm>
            <a:off x="8339" y="1495424"/>
            <a:ext cx="1300508" cy="4570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89883" y="1797038"/>
            <a:ext cx="11374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19" name="Rettangolo 18"/>
          <p:cNvSpPr/>
          <p:nvPr/>
        </p:nvSpPr>
        <p:spPr>
          <a:xfrm>
            <a:off x="89882" y="2741036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21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2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3" name="Rettangolo 22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24" name="Rettangolo 23"/>
          <p:cNvSpPr/>
          <p:nvPr/>
        </p:nvSpPr>
        <p:spPr>
          <a:xfrm>
            <a:off x="8259295" y="6311797"/>
            <a:ext cx="5229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601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0" t="31236" r="17618" b="18554"/>
          <a:stretch/>
        </p:blipFill>
        <p:spPr>
          <a:xfrm>
            <a:off x="-32142" y="1495430"/>
            <a:ext cx="9186854" cy="4570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07D96CC-A629-4C00-BC21-07634BB96333}"/>
              </a:ext>
            </a:extLst>
          </p:cNvPr>
          <p:cNvSpPr txBox="1"/>
          <p:nvPr/>
        </p:nvSpPr>
        <p:spPr>
          <a:xfrm>
            <a:off x="360901" y="494984"/>
            <a:ext cx="5352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Tecnologia utilizzata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F8E0DDDD-5394-44E9-AB0C-D404DDC83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8549028"/>
              </p:ext>
            </p:extLst>
          </p:nvPr>
        </p:nvGraphicFramePr>
        <p:xfrm>
          <a:off x="1513285" y="1712284"/>
          <a:ext cx="6096000" cy="295557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3068654">
                  <a:extLst>
                    <a:ext uri="{9D8B030D-6E8A-4147-A177-3AD203B41FA5}">
                      <a16:colId xmlns:a16="http://schemas.microsoft.com/office/drawing/2014/main" xmlns="" val="1565222641"/>
                    </a:ext>
                  </a:extLst>
                </a:gridCol>
                <a:gridCol w="3027346">
                  <a:extLst>
                    <a:ext uri="{9D8B030D-6E8A-4147-A177-3AD203B41FA5}">
                      <a16:colId xmlns:a16="http://schemas.microsoft.com/office/drawing/2014/main" xmlns="" val="3792778324"/>
                    </a:ext>
                  </a:extLst>
                </a:gridCol>
              </a:tblGrid>
              <a:tr h="349533">
                <a:tc>
                  <a:txBody>
                    <a:bodyPr/>
                    <a:lstStyle/>
                    <a:p>
                      <a:pPr algn="ctr"/>
                      <a:endParaRPr lang="it-IT" sz="1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000" b="0" dirty="0"/>
                        <a:t>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47463018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it-IT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Ambiente di sviluppo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Unity 3D, Visual Studio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2946359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endParaRPr lang="it-IT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it-IT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290573058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it-IT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Linguaggio di programmazione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C#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7796227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endParaRPr lang="it-IT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it-IT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27095976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pPr algn="ctr"/>
                      <a:r>
                        <a:rPr lang="it-IT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Dispositivo per il tracciamento dei movimenti delle </a:t>
                      </a:r>
                      <a:r>
                        <a:rPr lang="it-IT" sz="15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mani,</a:t>
                      </a:r>
                      <a:r>
                        <a:rPr lang="it-IT" sz="15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dita e braccia</a:t>
                      </a:r>
                      <a:endParaRPr lang="it-IT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Manus</a:t>
                      </a:r>
                      <a:r>
                        <a:rPr lang="it-IT" sz="15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VR, </a:t>
                      </a:r>
                      <a:r>
                        <a:rPr lang="it-IT" sz="1500" i="1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Trackers</a:t>
                      </a:r>
                      <a:endParaRPr lang="it-IT" sz="15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394272339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endParaRPr lang="it-IT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it-IT" sz="15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4802842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it-IT" sz="15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Head-Mounted Display </a:t>
                      </a:r>
                      <a:r>
                        <a:rPr lang="it-IT" sz="15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it-IT" sz="15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HMD</a:t>
                      </a:r>
                      <a:r>
                        <a:rPr lang="it-IT" sz="1500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it-IT" sz="15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5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HTC Vive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617357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endParaRPr lang="it-IT" sz="15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endParaRPr lang="it-IT" sz="15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xmlns="" val="204959569"/>
                  </a:ext>
                </a:extLst>
              </a:tr>
            </a:tbl>
          </a:graphicData>
        </a:graphic>
      </p:graphicFrame>
      <p:sp>
        <p:nvSpPr>
          <p:cNvPr id="11" name="Rettangolo 10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89883" y="1797038"/>
            <a:ext cx="113742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89882" y="2741036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8259295" y="6311797"/>
            <a:ext cx="5229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345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t="80573" r="24022" b="16350"/>
          <a:stretch/>
        </p:blipFill>
        <p:spPr>
          <a:xfrm rot="10800000">
            <a:off x="-1071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50" t="31236" r="17618" b="18554"/>
          <a:stretch/>
        </p:blipFill>
        <p:spPr>
          <a:xfrm>
            <a:off x="-42854" y="1495430"/>
            <a:ext cx="9186854" cy="4570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5CE98B-3B47-423D-9743-4D0D1EF58FB1}"/>
              </a:ext>
            </a:extLst>
          </p:cNvPr>
          <p:cNvSpPr txBox="1"/>
          <p:nvPr/>
        </p:nvSpPr>
        <p:spPr>
          <a:xfrm>
            <a:off x="334690" y="493796"/>
            <a:ext cx="5352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Scene</a:t>
            </a:r>
          </a:p>
        </p:txBody>
      </p:sp>
      <p:pic>
        <p:nvPicPr>
          <p:cNvPr id="6" name="basicsce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8723" y="1584141"/>
            <a:ext cx="7594670" cy="4142483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89883" y="1797034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64242" y="2733326"/>
            <a:ext cx="121896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8259295" y="6311797"/>
            <a:ext cx="5229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88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73" t="80573" r="24022" b="16350"/>
          <a:stretch/>
        </p:blipFill>
        <p:spPr>
          <a:xfrm rot="10800000">
            <a:off x="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0" t="31236" r="17618" b="18554"/>
          <a:stretch/>
        </p:blipFill>
        <p:spPr>
          <a:xfrm>
            <a:off x="-32142" y="1495430"/>
            <a:ext cx="9186854" cy="457024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1F85534-DB8B-47D2-AD2A-CAF44F8065D0}"/>
              </a:ext>
            </a:extLst>
          </p:cNvPr>
          <p:cNvSpPr txBox="1"/>
          <p:nvPr/>
        </p:nvSpPr>
        <p:spPr>
          <a:xfrm>
            <a:off x="360897" y="431321"/>
            <a:ext cx="351368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Tassonomia dei gesti</a:t>
            </a:r>
            <a:r>
              <a:rPr lang="it-IT" sz="27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27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ttangolo 1"/>
          <p:cNvSpPr/>
          <p:nvPr/>
        </p:nvSpPr>
        <p:spPr>
          <a:xfrm>
            <a:off x="1398727" y="1995107"/>
            <a:ext cx="7130553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Deittici:</a:t>
            </a:r>
            <a:r>
              <a:rPr lang="it-IT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Implicano il puntamento atto a stabilire l’identità o la posizione spaziale di un oggetto. Sono i primi gesti che impara un bambino, quando indica per esempio un giocattolo che vuole.</a:t>
            </a:r>
            <a:endParaRPr lang="it-IT" sz="1350" dirty="0"/>
          </a:p>
        </p:txBody>
      </p:sp>
      <p:sp>
        <p:nvSpPr>
          <p:cNvPr id="9" name="Rettangolo 8"/>
          <p:cNvSpPr/>
          <p:nvPr/>
        </p:nvSpPr>
        <p:spPr>
          <a:xfrm>
            <a:off x="1398728" y="2966504"/>
            <a:ext cx="7361075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Manipolativi:  </a:t>
            </a:r>
            <a:r>
              <a:rPr lang="it-IT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Quelli il cui scopo è di controllare qualche entità applicando una stretta relazione tra i movimenti reali della mano con l’entità manipolata.  </a:t>
            </a:r>
            <a:endParaRPr lang="it-IT" sz="1350" dirty="0"/>
          </a:p>
        </p:txBody>
      </p:sp>
      <p:sp>
        <p:nvSpPr>
          <p:cNvPr id="10" name="Rettangolo 9"/>
          <p:cNvSpPr/>
          <p:nvPr/>
        </p:nvSpPr>
        <p:spPr>
          <a:xfrm>
            <a:off x="1398728" y="3937901"/>
            <a:ext cx="7407179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Semaforici: </a:t>
            </a:r>
            <a:r>
              <a:rPr lang="it-IT" sz="1350" dirty="0"/>
              <a:t>I gesti semaforici possono includere pose statiche o movimenti dinamici a </a:t>
            </a:r>
            <a:r>
              <a:rPr lang="it-IT" sz="1350" dirty="0" err="1"/>
              <a:t>diﬀerenza</a:t>
            </a:r>
            <a:r>
              <a:rPr lang="it-IT" sz="1350" dirty="0"/>
              <a:t> di gesti manipolativi che sono principalmente dinamici. Un classico esempio di posa statica è quando il pollice è alzato per rappresentare il simbolo “ok”. Un tipico esempio di </a:t>
            </a:r>
            <a:r>
              <a:rPr lang="it-IT" sz="1350" dirty="0" err="1"/>
              <a:t>gesture</a:t>
            </a:r>
            <a:r>
              <a:rPr lang="it-IT" sz="1350" dirty="0"/>
              <a:t> dinamica è il segno di saluto.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/>
          <p:cNvSpPr/>
          <p:nvPr/>
        </p:nvSpPr>
        <p:spPr>
          <a:xfrm>
            <a:off x="89883" y="1797034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18" name="Rettangolo 17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20" name="Rettangolo 19"/>
          <p:cNvSpPr/>
          <p:nvPr/>
        </p:nvSpPr>
        <p:spPr>
          <a:xfrm>
            <a:off x="53216" y="2741040"/>
            <a:ext cx="122335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22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3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4" name="Rettangolo 23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25" name="Rettangolo 24"/>
          <p:cNvSpPr/>
          <p:nvPr/>
        </p:nvSpPr>
        <p:spPr>
          <a:xfrm>
            <a:off x="8259295" y="6311797"/>
            <a:ext cx="5229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295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>
            <a:extLst>
              <a:ext uri="{FF2B5EF4-FFF2-40B4-BE49-F238E27FC236}">
                <a16:creationId xmlns:a16="http://schemas.microsoft.com/office/drawing/2014/main" xmlns="" id="{AB94D596-B663-420A-92CA-4D7A9AC3E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t="79821" r="24022" b="16350"/>
          <a:stretch/>
        </p:blipFill>
        <p:spPr>
          <a:xfrm>
            <a:off x="5" y="5928302"/>
            <a:ext cx="9143999" cy="929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45418C7-52D5-458B-8732-985A43B3D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73" t="80573" r="24022" b="16350"/>
          <a:stretch/>
        </p:blipFill>
        <p:spPr>
          <a:xfrm rot="10800000">
            <a:off x="-10712" y="-1"/>
            <a:ext cx="9154713" cy="1495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5D89DC1-C6F6-4FE6-AC29-90DD1FEDF5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550" t="31236" r="17618" b="18554"/>
          <a:stretch/>
        </p:blipFill>
        <p:spPr>
          <a:xfrm>
            <a:off x="-42854" y="1495430"/>
            <a:ext cx="9186854" cy="4570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95CE98B-3B47-423D-9743-4D0D1EF58FB1}"/>
              </a:ext>
            </a:extLst>
          </p:cNvPr>
          <p:cNvSpPr txBox="1"/>
          <p:nvPr/>
        </p:nvSpPr>
        <p:spPr>
          <a:xfrm>
            <a:off x="381185" y="499950"/>
            <a:ext cx="535241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Gestures</a:t>
            </a:r>
            <a:r>
              <a:rPr lang="it-IT" sz="27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Scene</a:t>
            </a:r>
          </a:p>
        </p:txBody>
      </p:sp>
      <p:pic>
        <p:nvPicPr>
          <p:cNvPr id="3" name="GestureSceneOffici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98727" y="1615006"/>
            <a:ext cx="7565983" cy="4127116"/>
          </a:xfrm>
          <a:prstGeom prst="rect">
            <a:avLst/>
          </a:prstGeom>
        </p:spPr>
      </p:pic>
      <p:sp>
        <p:nvSpPr>
          <p:cNvPr id="11" name="Rettangolo 10"/>
          <p:cNvSpPr/>
          <p:nvPr/>
        </p:nvSpPr>
        <p:spPr>
          <a:xfrm>
            <a:off x="8339" y="1495425"/>
            <a:ext cx="1300508" cy="458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/>
          <p:cNvSpPr/>
          <p:nvPr/>
        </p:nvSpPr>
        <p:spPr>
          <a:xfrm>
            <a:off x="89883" y="1797034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Ambito di Ricerca</a:t>
            </a:r>
          </a:p>
        </p:txBody>
      </p:sp>
      <p:sp>
        <p:nvSpPr>
          <p:cNvPr id="13" name="Rettangolo 12"/>
          <p:cNvSpPr/>
          <p:nvPr/>
        </p:nvSpPr>
        <p:spPr>
          <a:xfrm>
            <a:off x="89882" y="3676430"/>
            <a:ext cx="113742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e risultati</a:t>
            </a:r>
          </a:p>
        </p:txBody>
      </p:sp>
      <p:sp>
        <p:nvSpPr>
          <p:cNvPr id="14" name="Rettangolo 13"/>
          <p:cNvSpPr/>
          <p:nvPr/>
        </p:nvSpPr>
        <p:spPr>
          <a:xfrm>
            <a:off x="53215" y="4617550"/>
            <a:ext cx="1263970" cy="7386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sz="140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Considerazioni e sviluppi futuri</a:t>
            </a:r>
          </a:p>
        </p:txBody>
      </p:sp>
      <p:sp>
        <p:nvSpPr>
          <p:cNvPr id="15" name="Rettangolo 14"/>
          <p:cNvSpPr/>
          <p:nvPr/>
        </p:nvSpPr>
        <p:spPr>
          <a:xfrm>
            <a:off x="53216" y="2741040"/>
            <a:ext cx="1216186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it-IT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Contributo Proposto</a:t>
            </a:r>
          </a:p>
        </p:txBody>
      </p:sp>
      <p:pic>
        <p:nvPicPr>
          <p:cNvPr id="19" name="Picture 15">
            <a:extLst>
              <a:ext uri="{FF2B5EF4-FFF2-40B4-BE49-F238E27FC236}">
                <a16:creationId xmlns:a16="http://schemas.microsoft.com/office/drawing/2014/main" xmlns="" id="{055D9626-C0AB-4624-8A1D-AA2FC322AA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37" t="78903" r="75000" b="13702"/>
          <a:stretch/>
        </p:blipFill>
        <p:spPr>
          <a:xfrm>
            <a:off x="4199021" y="6311797"/>
            <a:ext cx="302672" cy="309734"/>
          </a:xfrm>
          <a:prstGeom prst="rect">
            <a:avLst/>
          </a:prstGeom>
        </p:spPr>
      </p:pic>
      <p:pic>
        <p:nvPicPr>
          <p:cNvPr id="20" name="Picture 16">
            <a:extLst>
              <a:ext uri="{FF2B5EF4-FFF2-40B4-BE49-F238E27FC236}">
                <a16:creationId xmlns:a16="http://schemas.microsoft.com/office/drawing/2014/main" xmlns="" id="{CD1D746C-9CD9-4296-A523-06D69B00043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937" t="78533" r="69792" b="13702"/>
          <a:stretch/>
        </p:blipFill>
        <p:spPr>
          <a:xfrm>
            <a:off x="4526599" y="6315673"/>
            <a:ext cx="303011" cy="309734"/>
          </a:xfrm>
          <a:prstGeom prst="rect">
            <a:avLst/>
          </a:prstGeom>
        </p:spPr>
      </p:pic>
      <p:sp>
        <p:nvSpPr>
          <p:cNvPr id="21" name="Rettangolo 20"/>
          <p:cNvSpPr/>
          <p:nvPr/>
        </p:nvSpPr>
        <p:spPr>
          <a:xfrm>
            <a:off x="159023" y="6319591"/>
            <a:ext cx="2239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Maurizio Minieri N86001441</a:t>
            </a:r>
          </a:p>
        </p:txBody>
      </p:sp>
      <p:sp>
        <p:nvSpPr>
          <p:cNvPr id="22" name="Rettangolo 21"/>
          <p:cNvSpPr/>
          <p:nvPr/>
        </p:nvSpPr>
        <p:spPr>
          <a:xfrm>
            <a:off x="8259295" y="6311797"/>
            <a:ext cx="5229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sz="13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9</a:t>
            </a:r>
            <a:r>
              <a:rPr lang="it-IT" sz="135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/17</a:t>
            </a:r>
            <a:endParaRPr lang="it-IT" sz="135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6492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1423</TotalTime>
  <Words>977</Words>
  <Application>Microsoft Office PowerPoint</Application>
  <PresentationFormat>Presentazione su schermo (4:3)</PresentationFormat>
  <Paragraphs>281</Paragraphs>
  <Slides>17</Slides>
  <Notes>0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5" baseType="lpstr">
      <vt:lpstr>Adobe Gothic Std B</vt:lpstr>
      <vt:lpstr>Arial</vt:lpstr>
      <vt:lpstr>Brush Script MT</vt:lpstr>
      <vt:lpstr>Calibri</vt:lpstr>
      <vt:lpstr>Calibri Light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Maurizio Minieri</dc:creator>
  <cp:lastModifiedBy>Maurizio Minieri</cp:lastModifiedBy>
  <cp:revision>79</cp:revision>
  <dcterms:created xsi:type="dcterms:W3CDTF">2018-10-29T20:38:08Z</dcterms:created>
  <dcterms:modified xsi:type="dcterms:W3CDTF">2019-01-23T11:27:39Z</dcterms:modified>
</cp:coreProperties>
</file>